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8" r:id="rId2"/>
    <p:sldId id="258" r:id="rId3"/>
    <p:sldId id="260" r:id="rId4"/>
    <p:sldId id="259" r:id="rId5"/>
    <p:sldId id="324" r:id="rId6"/>
    <p:sldId id="261" r:id="rId7"/>
    <p:sldId id="283" r:id="rId8"/>
    <p:sldId id="285" r:id="rId9"/>
    <p:sldId id="296" r:id="rId10"/>
    <p:sldId id="337" r:id="rId11"/>
    <p:sldId id="343" r:id="rId12"/>
    <p:sldId id="288" r:id="rId13"/>
    <p:sldId id="292" r:id="rId14"/>
    <p:sldId id="299" r:id="rId15"/>
    <p:sldId id="303" r:id="rId16"/>
    <p:sldId id="302" r:id="rId17"/>
    <p:sldId id="344" r:id="rId18"/>
    <p:sldId id="305" r:id="rId19"/>
    <p:sldId id="308" r:id="rId20"/>
    <p:sldId id="345" r:id="rId21"/>
    <p:sldId id="311" r:id="rId22"/>
    <p:sldId id="341" r:id="rId23"/>
    <p:sldId id="316" r:id="rId24"/>
    <p:sldId id="312" r:id="rId25"/>
    <p:sldId id="322" r:id="rId26"/>
    <p:sldId id="335" r:id="rId27"/>
    <p:sldId id="257" r:id="rId28"/>
    <p:sldId id="309" r:id="rId29"/>
    <p:sldId id="336" r:id="rId30"/>
    <p:sldId id="342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ADD9-70F4-48A1-B0ED-37CD9586EEA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10DB-7DA4-41F4-802D-C53C1BD5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95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ADD9-70F4-48A1-B0ED-37CD9586EEA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10DB-7DA4-41F4-802D-C53C1BD5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782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ADD9-70F4-48A1-B0ED-37CD9586EEA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10DB-7DA4-41F4-802D-C53C1BD5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75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ADD9-70F4-48A1-B0ED-37CD9586EEA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10DB-7DA4-41F4-802D-C53C1BD5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611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ADD9-70F4-48A1-B0ED-37CD9586EEA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10DB-7DA4-41F4-802D-C53C1BD5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3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ADD9-70F4-48A1-B0ED-37CD9586EEA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10DB-7DA4-41F4-802D-C53C1BD5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41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ADD9-70F4-48A1-B0ED-37CD9586EEA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10DB-7DA4-41F4-802D-C53C1BD5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527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ADD9-70F4-48A1-B0ED-37CD9586EEA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10DB-7DA4-41F4-802D-C53C1BD5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42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ADD9-70F4-48A1-B0ED-37CD9586EEA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10DB-7DA4-41F4-802D-C53C1BD5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448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ADD9-70F4-48A1-B0ED-37CD9586EEA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10DB-7DA4-41F4-802D-C53C1BD5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96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ADD9-70F4-48A1-B0ED-37CD9586EEA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10DB-7DA4-41F4-802D-C53C1BD5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88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2ADD9-70F4-48A1-B0ED-37CD9586EEA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A10DB-7DA4-41F4-802D-C53C1BD56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07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2-&#1057;&#1082;&#1072;&#1079;&#1072;&#1085;&#1080;&#1077;%20&#1086;%20&#1041;&#1086;&#1088;&#1080;&#1077;%20&#1080;%20&#1043;&#1083;&#1077;&#1073;&#1077;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3-&#1055;&#1086;&#1091;&#1095;&#1077;&#1085;&#1080;&#1077;%20&#1042;&#1083;&#1072;&#1076;&#1080;&#1084;&#1080;&#1088;&#1072;%20&#1052;&#1086;&#1085;&#1086;&#1084;&#1072;&#1093;&#1072;.pd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hyperlink" Target="5-&#1055;&#1086;&#1074;&#1077;&#1089;&#1090;&#1100;%20&#1086;&#1073;%20&#1040;&#1083;&#1077;&#1082;&#1089;&#1072;&#1085;&#1076;&#1088;&#1077;%20&#1053;&#1077;&#1074;&#1089;&#1082;&#1086;&#1084;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&#1054;&#1088;&#1076;&#1077;&#1085;.pdf" TargetMode="External"/><Relationship Id="rId7" Type="http://schemas.openxmlformats.org/officeDocument/2006/relationships/hyperlink" Target="&#1055;&#1083;&#1072;&#1082;&#1072;&#1090;.pdf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hyperlink" Target="&#1050;&#1091;&#1083;&#1100;&#1090;&#1091;&#1088;&#1072;.pdf" TargetMode="Externa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1-&#1054;%20&#1047;&#1072;&#1082;&#1086;&#1085;&#1077;%20&#1080;%20&#1041;&#1083;&#1072;&#1075;&#1086;&#1076;&#1072;&#1090;&#1080;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55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5949" y="388711"/>
            <a:ext cx="10515600" cy="623415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latin typeface="Book Antiqua" panose="02040602050305030304" pitchFamily="18" charset="0"/>
              </a:rPr>
              <a:t>В год 6376 (868). Начал царствовать Василий.</a:t>
            </a:r>
          </a:p>
          <a:p>
            <a:r>
              <a:rPr lang="ru-RU" b="1" dirty="0">
                <a:latin typeface="Book Antiqua" panose="02040602050305030304" pitchFamily="18" charset="0"/>
              </a:rPr>
              <a:t>В год 6377 (869). Крещена была вся земля Болгарская.</a:t>
            </a:r>
          </a:p>
          <a:p>
            <a:r>
              <a:rPr lang="ru-RU" b="1" dirty="0">
                <a:latin typeface="Book Antiqua" panose="02040602050305030304" pitchFamily="18" charset="0"/>
              </a:rPr>
              <a:t>В год 6378 (870).</a:t>
            </a:r>
          </a:p>
          <a:p>
            <a:r>
              <a:rPr lang="ru-RU" b="1" dirty="0">
                <a:latin typeface="Book Antiqua" panose="02040602050305030304" pitchFamily="18" charset="0"/>
              </a:rPr>
              <a:t>В год 6379 (871).</a:t>
            </a:r>
          </a:p>
          <a:p>
            <a:r>
              <a:rPr lang="ru-RU" b="1" dirty="0">
                <a:latin typeface="Book Antiqua" panose="02040602050305030304" pitchFamily="18" charset="0"/>
              </a:rPr>
              <a:t>В год 6380 (872).</a:t>
            </a:r>
          </a:p>
          <a:p>
            <a:r>
              <a:rPr lang="ru-RU" b="1" dirty="0">
                <a:latin typeface="Book Antiqua" panose="02040602050305030304" pitchFamily="18" charset="0"/>
              </a:rPr>
              <a:t>В год 6381 (873).</a:t>
            </a:r>
          </a:p>
          <a:p>
            <a:r>
              <a:rPr lang="ru-RU" b="1" dirty="0">
                <a:latin typeface="Book Antiqua" panose="02040602050305030304" pitchFamily="18" charset="0"/>
              </a:rPr>
              <a:t>В год 6382 (874).</a:t>
            </a:r>
          </a:p>
          <a:p>
            <a:r>
              <a:rPr lang="ru-RU" b="1" dirty="0">
                <a:latin typeface="Book Antiqua" panose="02040602050305030304" pitchFamily="18" charset="0"/>
              </a:rPr>
              <a:t>В год 6383 (875).</a:t>
            </a:r>
          </a:p>
          <a:p>
            <a:r>
              <a:rPr lang="ru-RU" b="1" dirty="0">
                <a:latin typeface="Book Antiqua" panose="02040602050305030304" pitchFamily="18" charset="0"/>
              </a:rPr>
              <a:t>В год 6384 (876).</a:t>
            </a:r>
          </a:p>
          <a:p>
            <a:r>
              <a:rPr lang="ru-RU" b="1" dirty="0">
                <a:latin typeface="Book Antiqua" panose="02040602050305030304" pitchFamily="18" charset="0"/>
              </a:rPr>
              <a:t>В год 6385 (877).</a:t>
            </a:r>
          </a:p>
          <a:p>
            <a:r>
              <a:rPr lang="ru-RU" b="1" dirty="0">
                <a:latin typeface="Book Antiqua" panose="02040602050305030304" pitchFamily="18" charset="0"/>
              </a:rPr>
              <a:t>В год 6386 (878).</a:t>
            </a:r>
          </a:p>
          <a:p>
            <a:r>
              <a:rPr lang="ru-RU" b="1" dirty="0">
                <a:latin typeface="Book Antiqua" panose="02040602050305030304" pitchFamily="18" charset="0"/>
              </a:rPr>
              <a:t>В год 6387 (879). Умер Рюрик и передал княжение свое Олегу – родичу своему, отдав ему на руки сына Игоря, ибо был тот еще очень </a:t>
            </a:r>
            <a:r>
              <a:rPr lang="ru-RU" b="1" dirty="0" smtClean="0">
                <a:latin typeface="Book Antiqua" panose="02040602050305030304" pitchFamily="18" charset="0"/>
              </a:rPr>
              <a:t>мал</a:t>
            </a:r>
          </a:p>
          <a:p>
            <a:r>
              <a:rPr lang="ru-RU" b="1" dirty="0">
                <a:latin typeface="Book Antiqua" panose="02040602050305030304" pitchFamily="18" charset="0"/>
              </a:rPr>
              <a:t>В год 6388 (880).</a:t>
            </a:r>
          </a:p>
          <a:p>
            <a:r>
              <a:rPr lang="ru-RU" b="1" dirty="0">
                <a:latin typeface="Book Antiqua" panose="02040602050305030304" pitchFamily="18" charset="0"/>
              </a:rPr>
              <a:t>В год 6389 (881).</a:t>
            </a:r>
          </a:p>
          <a:p>
            <a:r>
              <a:rPr lang="ru-RU" b="1" dirty="0">
                <a:latin typeface="Book Antiqua" panose="02040602050305030304" pitchFamily="18" charset="0"/>
              </a:rPr>
              <a:t>В год 6390 (882). Выступил в поход Олег, взяв с собою много воинов: варягов, чудь, </a:t>
            </a:r>
            <a:r>
              <a:rPr lang="ru-RU" b="1" dirty="0" err="1">
                <a:latin typeface="Book Antiqua" panose="02040602050305030304" pitchFamily="18" charset="0"/>
              </a:rPr>
              <a:t>словен</a:t>
            </a:r>
            <a:r>
              <a:rPr lang="ru-RU" b="1" dirty="0">
                <a:latin typeface="Book Antiqua" panose="02040602050305030304" pitchFamily="18" charset="0"/>
              </a:rPr>
              <a:t>, мерю, весь, кривичей, и пришел к Смоленску с кривичами, и принял власть в городе….</a:t>
            </a:r>
          </a:p>
        </p:txBody>
      </p:sp>
    </p:spTree>
    <p:extLst>
      <p:ext uri="{BB962C8B-B14F-4D97-AF65-F5344CB8AC3E}">
        <p14:creationId xmlns:p14="http://schemas.microsoft.com/office/powerpoint/2010/main" val="342869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ru-RU" sz="5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Зачем летописец </a:t>
            </a:r>
            <a:endParaRPr lang="ru-RU" sz="5400" b="1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ru-RU" sz="54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указывает </a:t>
            </a:r>
            <a:r>
              <a:rPr lang="ru-RU" sz="5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«пустые» года</a:t>
            </a:r>
            <a:r>
              <a:rPr lang="ru-RU" sz="54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ru-RU" sz="54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ru-RU" sz="54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Как </a:t>
            </a:r>
            <a:r>
              <a:rPr lang="ru-RU" sz="5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правильно ставить ударение – </a:t>
            </a:r>
            <a:endParaRPr lang="ru-RU" sz="5400" b="1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ru-RU" sz="5400" b="1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врЕменных</a:t>
            </a:r>
            <a:r>
              <a:rPr lang="ru-RU" sz="54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5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или </a:t>
            </a:r>
            <a:r>
              <a:rPr lang="ru-RU" sz="54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временнЫх</a:t>
            </a:r>
            <a:r>
              <a:rPr lang="ru-RU" sz="5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лет?</a:t>
            </a:r>
          </a:p>
        </p:txBody>
      </p:sp>
    </p:spTree>
    <p:extLst>
      <p:ext uri="{BB962C8B-B14F-4D97-AF65-F5344CB8AC3E}">
        <p14:creationId xmlns:p14="http://schemas.microsoft.com/office/powerpoint/2010/main" val="244806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6446"/>
            <a:ext cx="5108089" cy="6591084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47512" r="45997" b="6461"/>
          <a:stretch/>
        </p:blipFill>
        <p:spPr>
          <a:xfrm>
            <a:off x="6397378" y="66446"/>
            <a:ext cx="5212094" cy="659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77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500" y="2413000"/>
            <a:ext cx="10515600" cy="1325563"/>
          </a:xfrm>
        </p:spPr>
        <p:txBody>
          <a:bodyPr>
            <a:noAutofit/>
          </a:bodyPr>
          <a:lstStyle/>
          <a:p>
            <a:pPr algn="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конкретные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(руководства)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миссии –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Хранить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веру православную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Летописец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позиций.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в тексте.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8413" y="5475443"/>
            <a:ext cx="1609483" cy="12132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10" y="3438659"/>
            <a:ext cx="4385676" cy="34193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90" y="0"/>
            <a:ext cx="2520556" cy="354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78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" y="130629"/>
            <a:ext cx="4767943" cy="65855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7" r="18807"/>
          <a:stretch/>
        </p:blipFill>
        <p:spPr>
          <a:xfrm>
            <a:off x="6537349" y="177288"/>
            <a:ext cx="4278695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72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804" y="150691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дал Владимир Мономах своим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потомкам? 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9789" y="3117273"/>
            <a:ext cx="88114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Выполнял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САМ Владимир Мономах эти советы? 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/>
          </a:p>
        </p:txBody>
      </p:sp>
      <p:pic>
        <p:nvPicPr>
          <p:cNvPr id="5" name="Рисунок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261" y="5488322"/>
            <a:ext cx="1609483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0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074" y="255968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князя: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«Хранить веру православную, народ русский и землю русскую»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22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0942" y="2992415"/>
            <a:ext cx="3992450" cy="1325563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эта земля 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кто такой русский?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народы названы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документе?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41"/>
          <a:stretch/>
        </p:blipFill>
        <p:spPr>
          <a:xfrm>
            <a:off x="0" y="309593"/>
            <a:ext cx="4623515" cy="62804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7" t="-1" r="14397" b="-103"/>
          <a:stretch/>
        </p:blipFill>
        <p:spPr>
          <a:xfrm>
            <a:off x="9036676" y="166954"/>
            <a:ext cx="3155324" cy="62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56" y="880011"/>
            <a:ext cx="2582549" cy="557230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89" y="358797"/>
            <a:ext cx="4418505" cy="631846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58355" y="4095482"/>
            <a:ext cx="30651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</a:rPr>
              <a:t>Сын царевича Орда-</a:t>
            </a:r>
            <a:r>
              <a:rPr lang="ru-RU" sz="2000" dirty="0" err="1">
                <a:latin typeface="Arial" panose="020B0604020202020204" pitchFamily="34" charset="0"/>
              </a:rPr>
              <a:t>Эджен</a:t>
            </a:r>
            <a:r>
              <a:rPr lang="ru-RU" sz="2000" dirty="0">
                <a:latin typeface="Arial" panose="020B0604020202020204" pitchFamily="34" charset="0"/>
              </a:rPr>
              <a:t>, старшего сына царевича (царя) </a:t>
            </a:r>
            <a:r>
              <a:rPr lang="ru-RU" sz="2000" dirty="0" err="1">
                <a:latin typeface="Arial" panose="020B0604020202020204" pitchFamily="34" charset="0"/>
              </a:rPr>
              <a:t>Джучи</a:t>
            </a:r>
            <a:r>
              <a:rPr lang="ru-RU" sz="2000" dirty="0">
                <a:latin typeface="Arial" panose="020B0604020202020204" pitchFamily="34" charset="0"/>
              </a:rPr>
              <a:t>, сына </a:t>
            </a:r>
            <a:r>
              <a:rPr lang="ru-RU" sz="2000" dirty="0" err="1">
                <a:latin typeface="Arial" panose="020B0604020202020204" pitchFamily="34" charset="0"/>
              </a:rPr>
              <a:t>Чингизхана</a:t>
            </a:r>
            <a:r>
              <a:rPr lang="ru-RU" sz="2000" dirty="0">
                <a:latin typeface="Arial" panose="020B0604020202020204" pitchFamily="34" charset="0"/>
              </a:rPr>
              <a:t>. Племянник татарского государя (царя) </a:t>
            </a:r>
            <a:r>
              <a:rPr lang="ru-RU" sz="2000" dirty="0" err="1">
                <a:latin typeface="Arial" panose="020B0604020202020204" pitchFamily="34" charset="0"/>
              </a:rPr>
              <a:t>Джучиевой</a:t>
            </a:r>
            <a:r>
              <a:rPr lang="ru-RU" sz="2000" dirty="0">
                <a:latin typeface="Arial" panose="020B0604020202020204" pitchFamily="34" charset="0"/>
              </a:rPr>
              <a:t> волости (Золотой Орды) </a:t>
            </a:r>
            <a:r>
              <a:rPr lang="ru-RU" sz="2000" dirty="0" err="1">
                <a:latin typeface="Arial" panose="020B0604020202020204" pitchFamily="34" charset="0"/>
              </a:rPr>
              <a:t>Берке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37741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32" y="365125"/>
            <a:ext cx="4515547" cy="6022612"/>
          </a:xfrm>
        </p:spPr>
      </p:pic>
      <p:sp>
        <p:nvSpPr>
          <p:cNvPr id="5" name="TextBox 4"/>
          <p:cNvSpPr txBox="1"/>
          <p:nvPr/>
        </p:nvSpPr>
        <p:spPr>
          <a:xfrm>
            <a:off x="5603965" y="365125"/>
            <a:ext cx="5943600" cy="61863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вы зайдите в воскресенье в церкви. Обратите внимание: они пустые стоят. Где все православные? Они на игрищах да на торжищах. А на тех, кто приходит, брюки узкие, сапоги красные точеные, носы длинные, каблуки высокие, стоит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подбоченясь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 сторонам смотрит, себя показывает.</a:t>
            </a:r>
          </a:p>
        </p:txBody>
      </p:sp>
    </p:spTree>
    <p:extLst>
      <p:ext uri="{BB962C8B-B14F-4D97-AF65-F5344CB8AC3E}">
        <p14:creationId xmlns:p14="http://schemas.microsoft.com/office/powerpoint/2010/main" val="1594880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t="782" r="2449" b="2633"/>
          <a:stretch/>
        </p:blipFill>
        <p:spPr>
          <a:xfrm rot="16200000">
            <a:off x="2676703" y="-1296788"/>
            <a:ext cx="6658494" cy="94016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10341" y="932765"/>
            <a:ext cx="2305311" cy="120032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ОТЕЦ</a:t>
            </a:r>
            <a:endParaRPr lang="ru-RU" sz="72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72835" y="1831143"/>
            <a:ext cx="429784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ОТЧЕСТВО</a:t>
            </a:r>
            <a:endParaRPr lang="ru-RU" sz="72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40488" y="2752530"/>
            <a:ext cx="47307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ОТЕЧЕСТВО</a:t>
            </a:r>
            <a:endParaRPr lang="ru-RU" sz="72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35666" y="3635280"/>
            <a:ext cx="39674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ОТЧИЗНА</a:t>
            </a:r>
            <a:endParaRPr lang="ru-RU" sz="72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69309" y="4599049"/>
            <a:ext cx="68504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соотечественники</a:t>
            </a:r>
            <a:endParaRPr lang="ru-RU" sz="66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953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1713" y="365125"/>
            <a:ext cx="4752304" cy="4206875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сказал брат брату: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"се мое, а то мое же".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стали князья про малое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"это великое"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молвить и сами на себя крамолу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ковати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747"/>
            <a:ext cx="6735651" cy="4145016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9245" y="4610636"/>
            <a:ext cx="11024315" cy="2131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поганые со всех сторон приходили с победами на землю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Русскую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(княжеские междоусобицы 1067-1195). </a:t>
            </a:r>
          </a:p>
        </p:txBody>
      </p:sp>
    </p:spTree>
    <p:extLst>
      <p:ext uri="{BB962C8B-B14F-4D97-AF65-F5344CB8AC3E}">
        <p14:creationId xmlns:p14="http://schemas.microsoft.com/office/powerpoint/2010/main" val="58476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2" y="746618"/>
            <a:ext cx="4194119" cy="2728866"/>
          </a:xfrm>
        </p:spPr>
      </p:pic>
      <p:sp>
        <p:nvSpPr>
          <p:cNvPr id="7" name="TextBox 6"/>
          <p:cNvSpPr txBox="1"/>
          <p:nvPr/>
        </p:nvSpPr>
        <p:spPr>
          <a:xfrm>
            <a:off x="338692" y="289131"/>
            <a:ext cx="3789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Монголо-татарское иго 1227 - 1480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" r="-309" b="23295"/>
          <a:stretch/>
        </p:blipFill>
        <p:spPr>
          <a:xfrm>
            <a:off x="4036421" y="2686351"/>
            <a:ext cx="4232366" cy="24348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79" y="3566924"/>
            <a:ext cx="4011237" cy="3108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05814" y="2317019"/>
            <a:ext cx="3789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Отечественная война 1812 - 1813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68787" y="2920593"/>
            <a:ext cx="336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мировая война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1939 - 1945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879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31" y="365125"/>
            <a:ext cx="11250769" cy="1325563"/>
          </a:xfrm>
        </p:spPr>
        <p:txBody>
          <a:bodyPr/>
          <a:lstStyle/>
          <a:p>
            <a:pPr algn="ctr"/>
            <a:r>
              <a:rPr lang="ru-RU" dirty="0" smtClean="0"/>
              <a:t>Планетарная информационная война </a:t>
            </a:r>
            <a:r>
              <a:rPr lang="en-US" dirty="0" smtClean="0"/>
              <a:t>XXI </a:t>
            </a:r>
            <a:r>
              <a:rPr lang="ru-RU" dirty="0" smtClean="0"/>
              <a:t>века. Глобализация. </a:t>
            </a:r>
            <a:r>
              <a:rPr lang="ru-RU" dirty="0" err="1" smtClean="0"/>
              <a:t>Трансгуманизм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" y="2332763"/>
            <a:ext cx="4182196" cy="278813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21" y="2348586"/>
            <a:ext cx="4157259" cy="2783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848" y="2172482"/>
            <a:ext cx="3138152" cy="30370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41" y="5821250"/>
            <a:ext cx="11745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Когда человечество изгоняет из своей истории Бога, в ней не остается места человеку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3413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2" y="196434"/>
            <a:ext cx="9744891" cy="6492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6476" r="10905" b="12952"/>
          <a:stretch/>
        </p:blipFill>
        <p:spPr>
          <a:xfrm>
            <a:off x="8961027" y="196434"/>
            <a:ext cx="2812961" cy="3409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561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47" y="142376"/>
            <a:ext cx="4764459" cy="65989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03" y="77642"/>
            <a:ext cx="4777195" cy="6728443"/>
          </a:xfrm>
          <a:prstGeom prst="rect">
            <a:avLst/>
          </a:prstGeom>
        </p:spPr>
      </p:pic>
      <p:pic>
        <p:nvPicPr>
          <p:cNvPr id="3" name="Рисунок 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638" y="5488322"/>
            <a:ext cx="1615580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43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293" y="295217"/>
            <a:ext cx="4262905" cy="2576892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8" y="272299"/>
            <a:ext cx="7189390" cy="65857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154" y="2975020"/>
            <a:ext cx="4427186" cy="38829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9713" y="3274373"/>
            <a:ext cx="2687720" cy="358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23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2136" r="2159" b="2935"/>
          <a:stretch/>
        </p:blipFill>
        <p:spPr>
          <a:xfrm rot="16200000">
            <a:off x="3183768" y="-968308"/>
            <a:ext cx="6442363" cy="88696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11878" y="1501879"/>
            <a:ext cx="698614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Александр Невский:</a:t>
            </a:r>
            <a:endParaRPr lang="ru-RU" sz="60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77050" y="2712242"/>
            <a:ext cx="525579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</a:t>
            </a:r>
            <a:r>
              <a:rPr lang="ru-RU" sz="6600" b="1" cap="none" spc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аследие </a:t>
            </a:r>
            <a:endParaRPr lang="ru-RU" sz="6600" b="1" cap="none" spc="0" dirty="0" smtClean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6600" b="1" cap="none" spc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 наследники</a:t>
            </a:r>
            <a:endParaRPr lang="ru-RU" sz="66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798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6069" y="2792438"/>
            <a:ext cx="5510986" cy="1325563"/>
          </a:xfrm>
        </p:spPr>
        <p:txBody>
          <a:bodyPr>
            <a:noAutofit/>
          </a:bodyPr>
          <a:lstStyle/>
          <a:p>
            <a:pPr algn="ctr"/>
            <a:r>
              <a:rPr lang="en-US" sz="5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800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дня рождения АЛЕКСАНДРА НЕВСКОГО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правителя, воина, полководца, святого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t="1760" r="4134" b="4264"/>
          <a:stretch/>
        </p:blipFill>
        <p:spPr>
          <a:xfrm>
            <a:off x="6646201" y="178150"/>
            <a:ext cx="2726575" cy="6502625"/>
          </a:xfrm>
          <a:prstGeom prst="rect">
            <a:avLst/>
          </a:prstGeom>
        </p:spPr>
      </p:pic>
      <p:pic>
        <p:nvPicPr>
          <p:cNvPr id="3" name="Рисунок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355" y="167426"/>
            <a:ext cx="1956882" cy="2064510"/>
          </a:xfrm>
          <a:prstGeom prst="rect">
            <a:avLst/>
          </a:prstGeom>
        </p:spPr>
      </p:pic>
      <p:pic>
        <p:nvPicPr>
          <p:cNvPr id="4" name="Рисунок 3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862" y="2450828"/>
            <a:ext cx="2253803" cy="1494465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884" y="4273324"/>
            <a:ext cx="1806396" cy="24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4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022019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Хранить веру православную, народ русский и землю русскую (Александр Невский)</a:t>
            </a:r>
            <a:b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9262"/>
            <a:ext cx="4100404" cy="31368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2428" y="3606084"/>
            <a:ext cx="3232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За веру, </a:t>
            </a:r>
          </a:p>
          <a:p>
            <a:pPr algn="ctr"/>
            <a:r>
              <a:rPr lang="ru-RU" sz="3600" b="1" dirty="0" smtClean="0"/>
              <a:t>царя и Отечество!</a:t>
            </a:r>
            <a:endParaRPr lang="ru-RU" sz="36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876" y="3211489"/>
            <a:ext cx="4041014" cy="26940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74276" y="3992452"/>
            <a:ext cx="2665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За Родину! </a:t>
            </a:r>
            <a:r>
              <a:rPr lang="ru-RU" sz="3600" b="1" dirty="0"/>
              <a:t>З</a:t>
            </a:r>
            <a:r>
              <a:rPr lang="ru-RU" sz="3600" b="1" dirty="0" smtClean="0"/>
              <a:t>а Сталина!</a:t>
            </a:r>
            <a:endParaRPr lang="ru-RU" sz="36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83" y="3438660"/>
            <a:ext cx="3460670" cy="264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17" y="146035"/>
            <a:ext cx="4937760" cy="6583681"/>
          </a:xfrm>
        </p:spPr>
      </p:pic>
      <p:sp>
        <p:nvSpPr>
          <p:cNvPr id="7" name="TextBox 6"/>
          <p:cNvSpPr txBox="1"/>
          <p:nvPr/>
        </p:nvSpPr>
        <p:spPr>
          <a:xfrm>
            <a:off x="606830" y="665018"/>
            <a:ext cx="50541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мы достойные наследники?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195" y="2751513"/>
            <a:ext cx="526195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«да», то «почему»?</a:t>
            </a:r>
          </a:p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«нет», то что нам надо сделать, чтобы стать ими?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268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2136" r="2159" b="2935"/>
          <a:stretch/>
        </p:blipFill>
        <p:spPr>
          <a:xfrm rot="16200000">
            <a:off x="2892823" y="-1034810"/>
            <a:ext cx="6442363" cy="88696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22570" y="1077266"/>
            <a:ext cx="558287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РОДИНА</a:t>
            </a:r>
            <a:r>
              <a:rPr lang="ru-RU" sz="5400" b="1" cap="none" spc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- МАТЬ</a:t>
            </a:r>
            <a:endParaRPr lang="ru-RU" sz="54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73671" y="3005702"/>
            <a:ext cx="327378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РОДНОЕ</a:t>
            </a:r>
            <a:endParaRPr lang="ru-RU" sz="66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08172" y="4060800"/>
            <a:ext cx="42116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РОДИТЕЛИ</a:t>
            </a:r>
            <a:endParaRPr lang="ru-RU" sz="66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36939" y="1989513"/>
            <a:ext cx="175413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РОД</a:t>
            </a:r>
            <a:endParaRPr lang="ru-RU" sz="66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676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Будем помнить о том, что 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335" y="1825625"/>
            <a:ext cx="11070465" cy="4351338"/>
          </a:xfrm>
        </p:spPr>
        <p:txBody>
          <a:bodyPr/>
          <a:lstStyle/>
          <a:p>
            <a:r>
              <a:rPr lang="ru-RU" dirty="0" smtClean="0"/>
              <a:t>Знания как встарь передаются: от сердца – к сердцу и из уст – в уста </a:t>
            </a:r>
            <a:r>
              <a:rPr lang="ru-RU" sz="2400" dirty="0" smtClean="0"/>
              <a:t>(К. Фролов)</a:t>
            </a:r>
          </a:p>
          <a:p>
            <a:r>
              <a:rPr lang="ru-RU" dirty="0" smtClean="0"/>
              <a:t>Войны выигрывают не генералы, а школьные учителя и приходские священники </a:t>
            </a:r>
            <a:r>
              <a:rPr lang="ru-RU" sz="2400" dirty="0" smtClean="0"/>
              <a:t>(О. фон Бисмарк)</a:t>
            </a:r>
          </a:p>
          <a:p>
            <a:r>
              <a:rPr lang="ru-RU" dirty="0"/>
              <a:t>Школьные учителя обладают властью, о которой премьер-министры могут только </a:t>
            </a:r>
            <a:r>
              <a:rPr lang="ru-RU" dirty="0" smtClean="0"/>
              <a:t>мечтать </a:t>
            </a:r>
            <a:r>
              <a:rPr lang="ru-RU" sz="2400" dirty="0" smtClean="0"/>
              <a:t>(У. Черчилль)</a:t>
            </a:r>
          </a:p>
          <a:p>
            <a:r>
              <a:rPr lang="ru-RU" dirty="0" smtClean="0"/>
              <a:t>Отступать некуда! Фронт проходит по нашим с детьми сердцам и головам. Если формально отнесемся к духовно-нравственному воспитанию, то … </a:t>
            </a:r>
            <a:r>
              <a:rPr lang="ru-RU" sz="2400" dirty="0" smtClean="0"/>
              <a:t>(продолжает каждый присутствующий)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63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08" y="507076"/>
            <a:ext cx="4387128" cy="5618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5" t="12727" r="16247"/>
          <a:stretch/>
        </p:blipFill>
        <p:spPr>
          <a:xfrm>
            <a:off x="6558742" y="507076"/>
            <a:ext cx="3291840" cy="55899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09104" y="6310648"/>
            <a:ext cx="7328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 + род + род + … = народ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4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2136" r="2159" b="2935"/>
          <a:stretch/>
        </p:blipFill>
        <p:spPr>
          <a:xfrm rot="16200000">
            <a:off x="2834638" y="-893494"/>
            <a:ext cx="6442363" cy="88696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25798" y="2116357"/>
            <a:ext cx="506004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НАСЛЕДСТВО</a:t>
            </a:r>
            <a:endParaRPr lang="ru-RU" sz="54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90798" y="3689039"/>
            <a:ext cx="413004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НАСЛЕДИЕ</a:t>
            </a:r>
            <a:endParaRPr lang="ru-RU" sz="66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964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2931" y="279322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ВСТРЕЧИ: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НАСЛЕДИЕ</a:t>
            </a:r>
            <a:b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b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НАСЛЕДНИКИ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5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6" y="96578"/>
            <a:ext cx="2575464" cy="36441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6" y="3801946"/>
            <a:ext cx="4369921" cy="29147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471" y="157940"/>
            <a:ext cx="2785630" cy="35827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71" y="3801946"/>
            <a:ext cx="3926377" cy="29447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62" y="96578"/>
            <a:ext cx="2558875" cy="36336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50" y="3840788"/>
            <a:ext cx="4014918" cy="28364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70005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32586"/>
            <a:ext cx="10515600" cy="2099256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Какова 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народа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(его предназначение, призвание)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38200" y="3593206"/>
            <a:ext cx="10515600" cy="1854558"/>
          </a:xfrm>
        </p:spPr>
        <p:txBody>
          <a:bodyPr/>
          <a:lstStyle/>
          <a:p>
            <a:pPr marL="0" indent="0" algn="ctr">
              <a:buNone/>
            </a:pPr>
            <a:r>
              <a:rPr lang="ru-RU" sz="5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Ответ:</a:t>
            </a:r>
            <a:r>
              <a:rPr lang="ru-RU" sz="60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60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Хранить веру православную</a:t>
            </a:r>
            <a:endParaRPr lang="ru-RU" dirty="0"/>
          </a:p>
        </p:txBody>
      </p:sp>
      <p:pic>
        <p:nvPicPr>
          <p:cNvPr id="3" name="Рисунок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2503" y="5423927"/>
            <a:ext cx="1609483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519" y="0"/>
            <a:ext cx="6065949" cy="430111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396" y="1462109"/>
            <a:ext cx="7130603" cy="53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4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1827</TotalTime>
  <Words>520</Words>
  <Application>Microsoft Office PowerPoint</Application>
  <PresentationFormat>Широкоэкранный</PresentationFormat>
  <Paragraphs>67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Book Antiqua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ВСТРЕЧИ:  НАСЛЕДИЕ  И  НАСЛЕДНИКИ</vt:lpstr>
      <vt:lpstr>Презентация PowerPoint</vt:lpstr>
      <vt:lpstr>Вопрос: Какова миссия  русского народа?  (его предназначение, призвание)   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Вопрос: Назовите конкретные указания (руководства)  для выполнения миссии –  Хранить веру православную?  Летописец   указывает 19 позиций.  Найдите их в тексте. </vt:lpstr>
      <vt:lpstr>Презентация PowerPoint</vt:lpstr>
      <vt:lpstr>Вопрос: 1. Какие рекомендации дал Владимир Мономах своим потомкам?  </vt:lpstr>
      <vt:lpstr>Ответственность князя: «Хранить веру православную, народ русский и землю русскую»</vt:lpstr>
      <vt:lpstr>Задание:  Где эта земля  и кто такой русский? Какие территории  и народы названы  в документе? </vt:lpstr>
      <vt:lpstr>Презентация PowerPoint</vt:lpstr>
      <vt:lpstr>Презентация PowerPoint</vt:lpstr>
      <vt:lpstr>И сказал брат брату: "се мое, а то мое же". И стали князья про малое "это великое" молвить и сами на себя крамолу ковати…</vt:lpstr>
      <vt:lpstr>Презентация PowerPoint</vt:lpstr>
      <vt:lpstr>Планетарная информационная война XXI века. Глобализация. Трансгуманизм</vt:lpstr>
      <vt:lpstr>Презентация PowerPoint</vt:lpstr>
      <vt:lpstr>Презентация PowerPoint</vt:lpstr>
      <vt:lpstr> </vt:lpstr>
      <vt:lpstr>Презентация PowerPoint</vt:lpstr>
      <vt:lpstr> 800 лет  со дня рождения АЛЕКСАНДРА НЕВСКОГО  – правителя, воина, полководца, святого</vt:lpstr>
      <vt:lpstr>Хранить веру православную, народ русский и землю русскую (Александр Невский) </vt:lpstr>
      <vt:lpstr>Презентация PowerPoint</vt:lpstr>
      <vt:lpstr>Будем помнить о том, что 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Светлана Веретенникова</cp:lastModifiedBy>
  <cp:revision>197</cp:revision>
  <dcterms:created xsi:type="dcterms:W3CDTF">2021-02-25T05:33:19Z</dcterms:created>
  <dcterms:modified xsi:type="dcterms:W3CDTF">2022-01-30T19:21:42Z</dcterms:modified>
</cp:coreProperties>
</file>